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60" r:id="rId2"/>
  </p:sldIdLst>
  <p:sldSz cx="7559675" cy="1069181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10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85" autoAdjust="0"/>
    <p:restoredTop sz="94660"/>
  </p:normalViewPr>
  <p:slideViewPr>
    <p:cSldViewPr snapToGrid="0">
      <p:cViewPr>
        <p:scale>
          <a:sx n="130" d="100"/>
          <a:sy n="130" d="100"/>
        </p:scale>
        <p:origin x="155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291122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663043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82020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695156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6969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358364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5110455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860516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671139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284360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/>
              <a:t>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063204-3536-49EC-A5D1-15B16A730FBE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671327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063204-3536-49EC-A5D1-15B16A730FBE}" type="datetimeFigureOut">
              <a:rPr lang="fr-FR" smtClean="0"/>
              <a:t>03/07/2024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E767BA-095C-48DA-8227-172B1356B66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1389023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 3">
            <a:extLst>
              <a:ext uri="{FF2B5EF4-FFF2-40B4-BE49-F238E27FC236}">
                <a16:creationId xmlns:a16="http://schemas.microsoft.com/office/drawing/2014/main" id="{64386281-9E0C-4806-BA1E-3B321E6E8CF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0050" y="208658"/>
            <a:ext cx="1937156" cy="994734"/>
          </a:xfrm>
          <a:prstGeom prst="rect">
            <a:avLst/>
          </a:prstGeom>
        </p:spPr>
      </p:pic>
      <p:sp>
        <p:nvSpPr>
          <p:cNvPr id="5" name="ZoneTexte 4">
            <a:extLst>
              <a:ext uri="{FF2B5EF4-FFF2-40B4-BE49-F238E27FC236}">
                <a16:creationId xmlns:a16="http://schemas.microsoft.com/office/drawing/2014/main" id="{E514A994-DA26-45F3-A508-1E735FD768D1}"/>
              </a:ext>
            </a:extLst>
          </p:cNvPr>
          <p:cNvSpPr txBox="1"/>
          <p:nvPr/>
        </p:nvSpPr>
        <p:spPr>
          <a:xfrm>
            <a:off x="250055" y="1671220"/>
            <a:ext cx="2781819" cy="7963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fr-FR" sz="1300" b="1" dirty="0">
                <a:latin typeface="Segoe UI" panose="020B0502040204020203" pitchFamily="34" charset="0"/>
                <a:cs typeface="Segoe UI" panose="020B0502040204020203" pitchFamily="34" charset="0"/>
              </a:rPr>
              <a:t>Durée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2 à 3 jours selon particularités</a:t>
            </a:r>
            <a:endParaRPr lang="fr-FR" sz="12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Horaires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selon inscription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Tarif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Formation sur mesure, nous consulter</a:t>
            </a:r>
          </a:p>
          <a:p>
            <a:pPr algn="just">
              <a:lnSpc>
                <a:spcPct val="150000"/>
              </a:lnSpc>
            </a:pPr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Nombre de stagiaires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à définir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Objectifs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Permettre au stagiaire à l’issue de la formation d’être capable de paramétrer les nouveautés de </a:t>
            </a:r>
            <a:r>
              <a:rPr lang="fr-FR" sz="1200" i="1">
                <a:latin typeface="Segoe UI" panose="020B0502040204020203" pitchFamily="34" charset="0"/>
                <a:cs typeface="Segoe UI" panose="020B0502040204020203" pitchFamily="34" charset="0"/>
              </a:rPr>
              <a:t>la paie V7</a:t>
            </a:r>
            <a:endParaRPr lang="fr-FR" sz="1200" i="1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Public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 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Utilisateur courant du produit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Niveau requis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Bonne connaissance comptables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Bonne connaissance des techniques de paie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Lieu du stage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Site client ou téléformation</a:t>
            </a: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Moyens pédagogiques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Mise en place de cas pratiques, explications et démonstrations sur des cas concrets par le formateur.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Fourniture d’un support de formation et paramétrage.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Selon les cas mise en place en réel sur le dossier du client.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Modalité de suivi 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Feuille de présence.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Evaluations sur mise en pratique et situation réelle.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Contact avec le formateur via ADEO assistance.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pPr algn="just"/>
            <a:r>
              <a:rPr lang="fr-FR" sz="1200" b="1" dirty="0">
                <a:latin typeface="Segoe UI" panose="020B0502040204020203" pitchFamily="34" charset="0"/>
                <a:cs typeface="Segoe UI" panose="020B0502040204020203" pitchFamily="34" charset="0"/>
              </a:rPr>
              <a:t>Délai d’accès</a:t>
            </a:r>
            <a:r>
              <a:rPr lang="fr-FR" sz="1200" dirty="0">
                <a:latin typeface="Segoe UI" panose="020B0502040204020203" pitchFamily="34" charset="0"/>
                <a:cs typeface="Segoe UI" panose="020B0502040204020203" pitchFamily="34" charset="0"/>
              </a:rPr>
              <a:t>:</a:t>
            </a:r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pPr algn="just"/>
            <a:r>
              <a:rPr lang="fr-FR" sz="1200" i="1" dirty="0">
                <a:latin typeface="Segoe UI" panose="020B0502040204020203" pitchFamily="34" charset="0"/>
                <a:cs typeface="Segoe UI" panose="020B0502040204020203" pitchFamily="34" charset="0"/>
              </a:rPr>
              <a:t>2 jours à 2 mois selon financement</a:t>
            </a:r>
            <a:endParaRPr lang="fr-FR" sz="1200" dirty="0">
              <a:latin typeface="Segoe UI" panose="020B0502040204020203" pitchFamily="34" charset="0"/>
              <a:cs typeface="Segoe UI" panose="020B0502040204020203" pitchFamily="34" charset="0"/>
            </a:endParaRPr>
          </a:p>
        </p:txBody>
      </p:sp>
      <p:sp>
        <p:nvSpPr>
          <p:cNvPr id="6" name="ZoneTexte 5">
            <a:extLst>
              <a:ext uri="{FF2B5EF4-FFF2-40B4-BE49-F238E27FC236}">
                <a16:creationId xmlns:a16="http://schemas.microsoft.com/office/drawing/2014/main" id="{FCE8704E-ECAF-4C74-879D-7730305E0606}"/>
              </a:ext>
            </a:extLst>
          </p:cNvPr>
          <p:cNvSpPr txBox="1"/>
          <p:nvPr/>
        </p:nvSpPr>
        <p:spPr>
          <a:xfrm>
            <a:off x="3031874" y="341618"/>
            <a:ext cx="420009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fr-FR" sz="2000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DÉROULÉ PÉDAGOGIQUE</a:t>
            </a:r>
          </a:p>
          <a:p>
            <a:pPr algn="ctr"/>
            <a:r>
              <a:rPr lang="fr-FR" sz="3200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PAIE</a:t>
            </a:r>
          </a:p>
          <a:p>
            <a:pPr algn="ctr"/>
            <a:r>
              <a:rPr lang="fr-FR" b="1" dirty="0">
                <a:solidFill>
                  <a:srgbClr val="E10600"/>
                </a:solidFill>
                <a:latin typeface="Segoe UI Semibold" panose="020B0702040204020203" pitchFamily="34" charset="0"/>
                <a:cs typeface="Segoe UI Semibold" panose="020B0702040204020203" pitchFamily="34" charset="0"/>
              </a:rPr>
              <a:t>Paie V7</a:t>
            </a:r>
          </a:p>
        </p:txBody>
      </p:sp>
      <p:sp>
        <p:nvSpPr>
          <p:cNvPr id="7" name="ZoneTexte 6">
            <a:extLst>
              <a:ext uri="{FF2B5EF4-FFF2-40B4-BE49-F238E27FC236}">
                <a16:creationId xmlns:a16="http://schemas.microsoft.com/office/drawing/2014/main" id="{900F7B75-2AEE-4919-8B32-8C8B345D0603}"/>
              </a:ext>
            </a:extLst>
          </p:cNvPr>
          <p:cNvSpPr txBox="1"/>
          <p:nvPr/>
        </p:nvSpPr>
        <p:spPr>
          <a:xfrm>
            <a:off x="3474179" y="1671220"/>
            <a:ext cx="3681185" cy="4832092"/>
          </a:xfrm>
          <a:prstGeom prst="rect">
            <a:avLst/>
          </a:prstGeom>
          <a:noFill/>
        </p:spPr>
        <p:txBody>
          <a:bodyPr wrap="square" numCol="1" rtlCol="0">
            <a:spAutoFit/>
          </a:bodyPr>
          <a:lstStyle/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1 – Installation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Nouvelle installation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Nouveaux répertoires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Particularités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2 – Paramétrage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 Bulletin Clarifié (optionnel)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 Apprentis et ancienneté déjà acquise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 Heures supplémentaires exonérées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 Fillon et Fillon DFS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Majorations Allocations Familiales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  - Majorations Maladie</a:t>
            </a: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</a:p>
          <a:p>
            <a:r>
              <a:rPr lang="fr-FR" sz="1400" b="1" dirty="0">
                <a:latin typeface="Segoe UI" panose="020B0502040204020203" pitchFamily="34" charset="0"/>
                <a:cs typeface="Segoe UI" panose="020B0502040204020203" pitchFamily="34" charset="0"/>
              </a:rPr>
              <a:t>3 – Q/R</a:t>
            </a: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endParaRPr lang="fr-FR" sz="1400" dirty="0">
              <a:latin typeface="Segoe UI" panose="020B0502040204020203" pitchFamily="34" charset="0"/>
              <a:cs typeface="Segoe UI" panose="020B0502040204020203" pitchFamily="34" charset="0"/>
            </a:endParaRPr>
          </a:p>
          <a:p>
            <a:r>
              <a:rPr lang="fr-FR" sz="1400" dirty="0">
                <a:latin typeface="Segoe UI" panose="020B0502040204020203" pitchFamily="34" charset="0"/>
                <a:cs typeface="Segoe UI" panose="020B0502040204020203" pitchFamily="34" charset="0"/>
              </a:rPr>
              <a:t> </a:t>
            </a:r>
          </a:p>
        </p:txBody>
      </p:sp>
      <p:cxnSp>
        <p:nvCxnSpPr>
          <p:cNvPr id="9" name="Connecteur droit avec flèche 8">
            <a:extLst>
              <a:ext uri="{FF2B5EF4-FFF2-40B4-BE49-F238E27FC236}">
                <a16:creationId xmlns:a16="http://schemas.microsoft.com/office/drawing/2014/main" id="{D209D955-DC9A-4129-9316-17793C9FD564}"/>
              </a:ext>
            </a:extLst>
          </p:cNvPr>
          <p:cNvCxnSpPr/>
          <p:nvPr/>
        </p:nvCxnSpPr>
        <p:spPr>
          <a:xfrm>
            <a:off x="3253026" y="2232591"/>
            <a:ext cx="0" cy="6226629"/>
          </a:xfrm>
          <a:prstGeom prst="straightConnector1">
            <a:avLst/>
          </a:prstGeom>
          <a:ln>
            <a:solidFill>
              <a:srgbClr val="E10600"/>
            </a:solidFill>
            <a:headEnd type="non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Rectangle 2">
            <a:extLst>
              <a:ext uri="{FF2B5EF4-FFF2-40B4-BE49-F238E27FC236}">
                <a16:creationId xmlns:a16="http://schemas.microsoft.com/office/drawing/2014/main" id="{1F16BB77-BE10-4346-82AF-2384A9F0A232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2470" y="10140038"/>
            <a:ext cx="3829195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tabLst>
                <a:tab pos="5940425" algn="l"/>
              </a:tabLs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ADEO Informatique / Département Ingénierie –Formation</a:t>
            </a: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>
                <a:tab pos="5940425" algn="l"/>
              </a:tabLst>
            </a:pP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Programme de stage Sage 100       </a:t>
            </a:r>
            <a:r>
              <a:rPr kumimoji="0" lang="fr-FR" altLang="fr-FR" sz="1000" b="0" i="0" u="none" strike="noStrike" cap="none" normalizeH="0" baseline="0" dirty="0">
                <a:ln>
                  <a:noFill/>
                </a:ln>
                <a:solidFill>
                  <a:srgbClr val="E10600"/>
                </a:solidFill>
                <a:effectLst/>
                <a:latin typeface="Arial" panose="020B0604020202020204" pitchFamily="34" charset="0"/>
                <a:ea typeface="Calibri" panose="020F0502020204030204" pitchFamily="34" charset="0"/>
              </a:rPr>
              <a:t>Paie V7</a:t>
            </a:r>
          </a:p>
        </p:txBody>
      </p:sp>
      <p:grpSp>
        <p:nvGrpSpPr>
          <p:cNvPr id="8" name="Groupe 7">
            <a:extLst>
              <a:ext uri="{FF2B5EF4-FFF2-40B4-BE49-F238E27FC236}">
                <a16:creationId xmlns:a16="http://schemas.microsoft.com/office/drawing/2014/main" id="{47758500-F0BD-4325-B15B-D8B0CB494706}"/>
              </a:ext>
            </a:extLst>
          </p:cNvPr>
          <p:cNvGrpSpPr/>
          <p:nvPr/>
        </p:nvGrpSpPr>
        <p:grpSpPr>
          <a:xfrm>
            <a:off x="4514779" y="10140038"/>
            <a:ext cx="2792411" cy="400110"/>
            <a:chOff x="4525047" y="10096332"/>
            <a:chExt cx="2792411" cy="400110"/>
          </a:xfrm>
        </p:grpSpPr>
        <p:sp>
          <p:nvSpPr>
            <p:cNvPr id="10" name="Rectangle 2">
              <a:extLst>
                <a:ext uri="{FF2B5EF4-FFF2-40B4-BE49-F238E27FC236}">
                  <a16:creationId xmlns:a16="http://schemas.microsoft.com/office/drawing/2014/main" id="{65975006-D345-4807-B2CE-FE6129A71B24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525047" y="10096332"/>
              <a:ext cx="2792411" cy="400110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vert="horz" wrap="square" lIns="91440" tIns="45720" rIns="91440" bIns="45720" numCol="1" anchor="ctr" anchorCtr="0" compatLnSpc="1">
              <a:prstTxWarp prst="textNoShape">
                <a:avLst/>
              </a:prstTxWarp>
              <a:spAutoFit/>
            </a:bodyPr>
            <a:lstStyle>
              <a:lvl1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1pPr>
              <a:lvl2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2pPr>
              <a:lvl3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3pPr>
              <a:lvl4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4pPr>
              <a:lvl5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tabLst>
                  <a:tab pos="5940425" algn="l"/>
                </a:tabLst>
                <a:defRPr>
                  <a:solidFill>
                    <a:schemeClr val="tx1"/>
                  </a:solidFill>
                  <a:latin typeface="Arial" panose="020B0604020202020204" pitchFamily="34" charset="0"/>
                </a:defRPr>
              </a:lvl9pPr>
            </a:lstStyle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940425" algn="l"/>
                </a:tabLst>
              </a:pPr>
              <a:r>
                <a:rPr kumimoji="0" lang="fr-FR" altLang="fr-FR" sz="1000" i="0" u="none" strike="noStrike" cap="none" normalizeH="0" baseline="0" dirty="0">
                  <a:ln>
                    <a:noFill/>
                  </a:ln>
                  <a:solidFill>
                    <a:schemeClr val="tx1">
                      <a:lumMod val="50000"/>
                      <a:lumOff val="50000"/>
                    </a:schemeClr>
                  </a:solidFill>
                  <a:effectLst/>
                  <a:latin typeface="Arial" panose="020B0604020202020204" pitchFamily="34" charset="0"/>
                  <a:ea typeface="Calibri" panose="020F0502020204030204" pitchFamily="34" charset="0"/>
                </a:rPr>
                <a:t>Page 1/1</a:t>
              </a:r>
            </a:p>
            <a:p>
              <a:pPr marL="0" marR="0" lvl="0" indent="0" defTabSz="914400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>
                  <a:tab pos="5940425" algn="l"/>
                </a:tabLst>
              </a:pPr>
              <a:r>
                <a:rPr lang="fr-FR" altLang="fr-FR" sz="1000" dirty="0">
                  <a:solidFill>
                    <a:schemeClr val="tx1">
                      <a:lumMod val="50000"/>
                      <a:lumOff val="50000"/>
                    </a:schemeClr>
                  </a:solidFill>
                  <a:ea typeface="Calibri" panose="020F0502020204030204" pitchFamily="34" charset="0"/>
                </a:rPr>
                <a:t>Satisfaction clients :                      (4,97/5,00)  </a:t>
              </a:r>
              <a:endParaRPr kumimoji="0" lang="fr-FR" altLang="fr-FR" sz="1000" i="0" u="none" strike="noStrike" cap="none" normalizeH="0" baseline="0" dirty="0">
                <a:ln>
                  <a:noFill/>
                </a:ln>
                <a:solidFill>
                  <a:schemeClr val="tx1">
                    <a:lumMod val="50000"/>
                    <a:lumOff val="50000"/>
                  </a:schemeClr>
                </a:solidFill>
                <a:effectLst/>
                <a:ea typeface="Calibri" panose="020F0502020204030204" pitchFamily="34" charset="0"/>
              </a:endParaRPr>
            </a:p>
          </p:txBody>
        </p:sp>
        <p:pic>
          <p:nvPicPr>
            <p:cNvPr id="2049" name="Image 1">
              <a:extLst>
                <a:ext uri="{FF2B5EF4-FFF2-40B4-BE49-F238E27FC236}">
                  <a16:creationId xmlns:a16="http://schemas.microsoft.com/office/drawing/2014/main" id="{0AD959C9-1446-4981-85E1-DF5CBCE44FF1}"/>
                </a:ext>
              </a:extLst>
            </p:cNvPr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5763368" y="10299791"/>
              <a:ext cx="714375" cy="1524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22230627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238</TotalTime>
  <Words>235</Words>
  <Application>Microsoft Office PowerPoint</Application>
  <PresentationFormat>Personnalisé</PresentationFormat>
  <Paragraphs>59</Paragraphs>
  <Slides>1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Segoe UI</vt:lpstr>
      <vt:lpstr>Segoe UI Semibold</vt:lpstr>
      <vt:lpstr>Thème Office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Marine THERMET</dc:creator>
  <cp:lastModifiedBy>Jérôme BONNEMAISON</cp:lastModifiedBy>
  <cp:revision>76</cp:revision>
  <dcterms:created xsi:type="dcterms:W3CDTF">2021-11-29T14:47:45Z</dcterms:created>
  <dcterms:modified xsi:type="dcterms:W3CDTF">2024-07-03T06:55:09Z</dcterms:modified>
</cp:coreProperties>
</file>